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664" y="332656"/>
            <a:ext cx="5761038" cy="1368425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临床科研项目名称</a:t>
            </a:r>
            <a:endParaRPr lang="en-US" altLang="zh-TW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683895" y="2203450"/>
            <a:ext cx="8039735" cy="41040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0" lvl="0" indent="0" algn="ctr">
              <a:buClrTx/>
              <a:buSzTx/>
              <a:buFont typeface="Arial" panose="020B0604020202020204" pitchFamily="34" charset="0"/>
              <a:buNone/>
              <a:defRPr/>
            </a:lvl1pPr>
            <a:lvl2pPr marL="457200" lvl="1" indent="0" algn="ctr">
              <a:buClrTx/>
              <a:buSzTx/>
              <a:buFont typeface="Arial" panose="020B0604020202020204" pitchFamily="34" charset="0"/>
              <a:buNone/>
              <a:defRPr/>
            </a:lvl2pPr>
            <a:lvl3pPr marL="914400" lvl="2" indent="0" algn="ctr">
              <a:buClrTx/>
              <a:buSzTx/>
              <a:buFont typeface="Arial" panose="020B0604020202020204" pitchFamily="34" charset="0"/>
              <a:buNone/>
              <a:defRPr/>
            </a:lvl3pPr>
            <a:lvl4pPr marL="1371600" lvl="3" indent="0" algn="ctr">
              <a:buClrTx/>
              <a:buSzTx/>
              <a:buFont typeface="Arial" panose="020B0604020202020204" pitchFamily="34" charset="0"/>
              <a:buNone/>
              <a:defRPr/>
            </a:lvl4pPr>
            <a:lvl5pPr marL="1828800" lvl="4" indent="0" algn="ctr">
              <a:buClrTx/>
              <a:buSzTx/>
              <a:buFont typeface="Arial" panose="020B0604020202020204" pitchFamily="34" charset="0"/>
              <a:buNone/>
              <a:defRPr/>
            </a:lvl5pPr>
          </a:lstStyle>
          <a:p>
            <a:pPr lvl="0" algn="l" eaLnBrk="1" hangingPunct="1"/>
            <a:r>
              <a: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科室：        主要研究者：</a:t>
            </a:r>
          </a:p>
          <a:p>
            <a:pPr lvl="0" algn="l" eaLnBrk="1" hangingPunct="1"/>
            <a:r>
              <a: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研究时间：年月日</a:t>
            </a:r>
            <a:r>
              <a:rPr lang="en-US" altLang="zh-CN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年月日</a:t>
            </a:r>
            <a:endParaRPr lang="en-US" altLang="zh-CN" sz="2400" b="1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/>
            <a:endParaRPr lang="zh-CN" altLang="en-US" sz="2400" b="1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/>
            <a:r>
              <a: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经费来源（基金名称）：</a:t>
            </a:r>
            <a:endParaRPr lang="en-US" altLang="zh-CN" sz="2400" b="1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/>
            <a:endParaRPr lang="zh-CN" altLang="en-US" sz="2400" b="1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/>
            <a:r>
              <a: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申办者（如有）：</a:t>
            </a:r>
            <a:endParaRPr lang="en-US" altLang="zh-CN" sz="2400" b="1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/>
            <a:r>
              <a: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多中心研究</a:t>
            </a:r>
            <a:r>
              <a:rPr lang="en-US" altLang="zh-CN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or</a:t>
            </a:r>
            <a:r>
              <a: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单中心研究？</a:t>
            </a:r>
            <a:endParaRPr lang="en-US" altLang="zh-CN" sz="2400" b="1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/>
            <a:r>
              <a: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组长单位：</a:t>
            </a:r>
            <a:endParaRPr lang="en-US" altLang="zh-CN" sz="2400" b="1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/>
            <a:r>
              <a: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我院角色：多中心</a:t>
            </a:r>
            <a:r>
              <a:rPr lang="zh-CN" altLang="en-US" sz="2400" b="1" dirty="0" smtClean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研究牵头机构？</a:t>
            </a:r>
            <a:r>
              <a: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多中心研究</a:t>
            </a:r>
            <a:r>
              <a:rPr lang="zh-CN" altLang="en-US" sz="2400" b="1" dirty="0" smtClean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参与机构？</a:t>
            </a:r>
            <a:endParaRPr lang="zh-CN" altLang="en-US" sz="2400" b="1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本中心研究者及其团队</a:t>
            </a:r>
            <a:b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（设备条件）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16632"/>
            <a:ext cx="5770562" cy="1228725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研究背景及现状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600200"/>
            <a:ext cx="7129462" cy="45259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由于科研课题已经科研管理部门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学术审查委员会的审查，所以此部分内容请简单描述</a:t>
            </a:r>
            <a:endParaRPr lang="zh-TW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59832" y="476672"/>
            <a:ext cx="4402138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4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研究目的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76475"/>
            <a:ext cx="8229600" cy="3849688"/>
          </a:xfrm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76672"/>
            <a:ext cx="4835525" cy="777875"/>
          </a:xfrm>
        </p:spPr>
        <p:txBody>
          <a:bodyPr>
            <a:noAutofit/>
          </a:bodyPr>
          <a:lstStyle/>
          <a:p>
            <a:pPr eaLnBrk="1" hangingPunct="1"/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844824"/>
            <a:ext cx="8435280" cy="3549650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研究方法及过程（对照药物、干预方法、随机、研究持续时间、随访时点等等等）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疗效和安全性指标</a:t>
            </a:r>
          </a:p>
          <a:p>
            <a:pPr eaLnBrk="1" hangingPunct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样本量及计算方法</a:t>
            </a:r>
          </a:p>
          <a:p>
            <a:pPr eaLnBrk="1" hangingPunct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研究中心：中心数、中心名称、样本分配</a:t>
            </a:r>
          </a:p>
          <a:p>
            <a:pPr eaLnBrk="1" hangingPunct="1"/>
            <a:endParaRPr lang="zh-CN" altLang="en-US" dirty="0" smtClean="0"/>
          </a:p>
          <a:p>
            <a:pPr eaLnBrk="1" hangingPunct="1"/>
            <a:endParaRPr lang="zh-CN" altLang="en-US" dirty="0" smtClean="0"/>
          </a:p>
          <a:p>
            <a:pPr eaLnBrk="1" hangingPunct="1"/>
            <a:endParaRPr lang="en-US" altLang="zh-CN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332656"/>
            <a:ext cx="4835525" cy="647700"/>
          </a:xfrm>
        </p:spPr>
        <p:txBody>
          <a:bodyPr>
            <a:noAutofit/>
          </a:bodyPr>
          <a:lstStyle/>
          <a:p>
            <a:pPr eaLnBrk="1" hangingPunct="1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研究对象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844824"/>
            <a:ext cx="7931150" cy="4133850"/>
          </a:xfrm>
        </p:spPr>
        <p:txBody>
          <a:bodyPr/>
          <a:lstStyle/>
          <a:p>
            <a:pPr eaLnBrk="1" hangingPunct="1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纳入标准</a:t>
            </a:r>
          </a:p>
          <a:p>
            <a:pPr eaLnBrk="1" hangingPunct="1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排除标准</a:t>
            </a:r>
          </a:p>
          <a:p>
            <a:pPr eaLnBrk="1" hangingPunct="1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中止标准</a:t>
            </a:r>
          </a:p>
          <a:p>
            <a:pPr eaLnBrk="1" hangingPunct="1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终止标准</a:t>
            </a:r>
          </a:p>
          <a:p>
            <a:pPr eaLnBrk="1" hangingPunct="1"/>
            <a:endParaRPr lang="zh-CN" altLang="en-US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776" y="476672"/>
            <a:ext cx="4835525" cy="777875"/>
          </a:xfrm>
        </p:spPr>
        <p:txBody>
          <a:bodyPr/>
          <a:lstStyle/>
          <a:p>
            <a:pPr eaLnBrk="1" hangingPunct="1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受益与风险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552575"/>
            <a:ext cx="7931150" cy="509016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受益</a:t>
            </a:r>
          </a:p>
          <a:p>
            <a:pPr eaLnBrk="1" hangingPunct="1">
              <a:lnSpc>
                <a:spcPct val="80000"/>
              </a:lnSpc>
            </a:pP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研究风险（包括不良反应等）</a:t>
            </a:r>
          </a:p>
          <a:p>
            <a:pPr eaLnBrk="1" hangingPunct="1">
              <a:lnSpc>
                <a:spcPct val="80000"/>
              </a:lnSpc>
            </a:pPr>
            <a:endParaRPr lang="zh-CN" altLang="en-US" sz="311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控制风险措施及医疗措施</a:t>
            </a:r>
          </a:p>
          <a:p>
            <a:pPr eaLnBrk="1" hangingPunct="1">
              <a:lnSpc>
                <a:spcPct val="80000"/>
              </a:lnSpc>
            </a:pP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赔偿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补偿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是否给予受试者报酬</a:t>
            </a:r>
          </a:p>
          <a:p>
            <a:pPr eaLnBrk="1" hangingPunct="1">
              <a:lnSpc>
                <a:spcPct val="80000"/>
              </a:lnSpc>
            </a:pP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知情同意获取</a:t>
            </a:r>
          </a:p>
          <a:p>
            <a:pPr eaLnBrk="1" hangingPunct="1">
              <a:lnSpc>
                <a:spcPct val="8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招募受试者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招募方式、方法</a:t>
            </a:r>
          </a:p>
          <a:p>
            <a:pPr eaLnBrk="1" hangingPunct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招募程序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568700" y="188913"/>
            <a:ext cx="4432300" cy="733425"/>
          </a:xfrm>
        </p:spPr>
        <p:txBody>
          <a:bodyPr/>
          <a:lstStyle/>
          <a:p>
            <a:pPr eaLnBrk="1" hangingPunct="1"/>
            <a:r>
              <a:rPr lang="en-US" altLang="zh-CN" sz="3500" smtClean="0"/>
              <a:t> 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915816" y="404664"/>
            <a:ext cx="3384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数据统计分析</a:t>
            </a:r>
          </a:p>
        </p:txBody>
      </p:sp>
      <p:sp>
        <p:nvSpPr>
          <p:cNvPr id="1331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TW" alt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本中心研究者及其团队</a:t>
            </a:r>
            <a:b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（资格、能力、人员配备、分工）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181</Words>
  <Application>Microsoft Office PowerPoint</Application>
  <PresentationFormat>全屏显示(4:3)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临床科研项目名称</vt:lpstr>
      <vt:lpstr>研究背景及现状</vt:lpstr>
      <vt:lpstr>研究目的</vt:lpstr>
      <vt:lpstr>研究方法</vt:lpstr>
      <vt:lpstr>研究对象</vt:lpstr>
      <vt:lpstr>受益与风险</vt:lpstr>
      <vt:lpstr>招募受试者</vt:lpstr>
      <vt:lpstr> </vt:lpstr>
      <vt:lpstr>本中心研究者及其团队 （资格、能力、人员配备、分工）</vt:lpstr>
      <vt:lpstr>本中心研究者及其团队 （设备条件）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XXXX</dc:title>
  <dc:creator/>
  <cp:lastModifiedBy>xw</cp:lastModifiedBy>
  <cp:revision>12</cp:revision>
  <dcterms:created xsi:type="dcterms:W3CDTF">2021-07-14T09:35:32Z</dcterms:created>
  <dcterms:modified xsi:type="dcterms:W3CDTF">2024-01-09T10:46:36Z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AE9B3A3DEB794390A10A790DE4DFD334</vt:lpwstr>
  </property>
  <property fmtid="{D5CDD505-2E9C-101B-9397-08002B2CF9AE}" pid="3" name="KSOProductBuildVer">
    <vt:lpwstr>2052-11.1.0.10578</vt:lpwstr>
  </property>
</Properties>
</file>