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86" r:id="rId3"/>
    <p:sldId id="259" r:id="rId4"/>
    <p:sldId id="282" r:id="rId5"/>
    <p:sldId id="267" r:id="rId6"/>
    <p:sldId id="281" r:id="rId7"/>
    <p:sldId id="260" r:id="rId8"/>
    <p:sldId id="287" r:id="rId9"/>
  </p:sldIdLst>
  <p:sldSz cx="12192000" cy="6858000"/>
  <p:notesSz cx="6858000" cy="9144000"/>
  <p:custDataLst>
    <p:tags r:id="rId1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2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56" d="100"/>
          <a:sy n="56" d="100"/>
        </p:scale>
        <p:origin x="102" y="120"/>
      </p:cViewPr>
      <p:guideLst>
        <p:guide orient="horz" pos="2123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gs" Target="tags/tag78.xml"/><Relationship Id="rId15" Type="http://schemas.openxmlformats.org/officeDocument/2006/relationships/commentAuthors" Target="commentAuthors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handoutMaster" Target="handoutMasters/handoutMaster1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5.xml"/><Relationship Id="rId1" Type="http://schemas.openxmlformats.org/officeDocument/2006/relationships/tags" Target="../tags/tag6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7.xml"/><Relationship Id="rId1" Type="http://schemas.openxmlformats.org/officeDocument/2006/relationships/tags" Target="../tags/tag6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9.xml"/><Relationship Id="rId1" Type="http://schemas.openxmlformats.org/officeDocument/2006/relationships/tags" Target="../tags/tag6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1.xml"/><Relationship Id="rId1" Type="http://schemas.openxmlformats.org/officeDocument/2006/relationships/tags" Target="../tags/tag70.xml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tags" Target="../tags/tag75.xml"/><Relationship Id="rId3" Type="http://schemas.openxmlformats.org/officeDocument/2006/relationships/tags" Target="../tags/tag74.xml"/><Relationship Id="rId2" Type="http://schemas.openxmlformats.org/officeDocument/2006/relationships/tags" Target="../tags/tag73.xml"/><Relationship Id="rId1" Type="http://schemas.openxmlformats.org/officeDocument/2006/relationships/tags" Target="../tags/tag7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7.xml"/><Relationship Id="rId1" Type="http://schemas.openxmlformats.org/officeDocument/2006/relationships/tags" Target="../tags/tag7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986" y="1800000"/>
            <a:ext cx="12188156" cy="2015851"/>
          </a:xfrm>
          <a:prstGeom prst="rect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矩形 4"/>
          <p:cNvSpPr/>
          <p:nvPr/>
        </p:nvSpPr>
        <p:spPr>
          <a:xfrm>
            <a:off x="3072382" y="4533353"/>
            <a:ext cx="6047552" cy="117852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en-US" altLang="zh-CN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XXXXXX</a:t>
            </a:r>
            <a:r>
              <a:rPr lang="zh-CN" altLang="en-US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公司</a:t>
            </a:r>
            <a:endParaRPr lang="en-US" altLang="zh-CN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ct val="150000"/>
              </a:lnSpc>
            </a:pPr>
            <a:r>
              <a:rPr lang="en-US" altLang="zh-CN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2023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年</a:t>
            </a:r>
            <a:r>
              <a:rPr lang="en-US" altLang="zh-CN" sz="2500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月</a:t>
            </a:r>
            <a:r>
              <a:rPr lang="en-US" altLang="zh-CN" sz="2500" spc="2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日</a:t>
            </a:r>
            <a:endParaRPr lang="zh-CN" altLang="en-US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01295" y="2236426"/>
            <a:ext cx="11789410" cy="1143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ctr"/>
            <a:r>
              <a:rPr lang="zh-CN" sz="6000" b="1" spc="200" dirty="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赤峰市医</a:t>
            </a:r>
            <a:r>
              <a:rPr lang="zh-CN" sz="60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院</a:t>
            </a:r>
            <a:r>
              <a:rPr lang="en-US" altLang="zh-CN" sz="60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XXXXXX</a:t>
            </a:r>
            <a:r>
              <a:rPr lang="zh-CN" altLang="en-US" sz="60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采购项目</a:t>
            </a:r>
            <a:endParaRPr lang="zh-CN" sz="6500" b="1" spc="200" dirty="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ts val="1000"/>
              </a:lnSpc>
            </a:pPr>
            <a:endParaRPr lang="zh-CN" altLang="en-US" sz="6500" b="1" spc="200" dirty="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一、公司介绍及履约能力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l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二、专业技术团队能力</a:t>
            </a:r>
            <a:endParaRPr lang="zh-CN" altLang="en-US" sz="3890" b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三、服务方案介绍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四、同类业绩介绍</a:t>
            </a:r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439545" y="97155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五、报价表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2" name="标题 8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641985" y="1453515"/>
            <a:ext cx="10220325" cy="383476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just"/>
            <a:endParaRPr lang="zh-CN" sz="2300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79195" y="5019040"/>
            <a:ext cx="836422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latin typeface="仿宋" panose="02010609060101010101" charset="-122"/>
                <a:ea typeface="仿宋" panose="02010609060101010101" charset="-122"/>
              </a:rPr>
              <a:t>报价单位（盖章）：</a:t>
            </a:r>
            <a:endParaRPr lang="en-US" altLang="zh-CN" b="1" dirty="0">
              <a:latin typeface="仿宋" panose="02010609060101010101" charset="-122"/>
              <a:ea typeface="仿宋" panose="02010609060101010101" charset="-122"/>
            </a:endParaRPr>
          </a:p>
          <a:p>
            <a:endParaRPr lang="en-US" altLang="zh-CN" b="1" dirty="0">
              <a:latin typeface="仿宋" panose="02010609060101010101" charset="-122"/>
              <a:ea typeface="仿宋" panose="02010609060101010101" charset="-122"/>
            </a:endParaRPr>
          </a:p>
          <a:p>
            <a:r>
              <a:rPr lang="zh-CN" altLang="en-US" b="1" dirty="0">
                <a:latin typeface="仿宋" panose="02010609060101010101" charset="-122"/>
                <a:ea typeface="仿宋" panose="02010609060101010101" charset="-122"/>
              </a:rPr>
              <a:t>日期：</a:t>
            </a:r>
            <a:endParaRPr lang="zh-CN" altLang="en-US" b="1" dirty="0">
              <a:latin typeface="仿宋" panose="02010609060101010101" charset="-122"/>
              <a:ea typeface="仿宋" panose="02010609060101010101" charset="-122"/>
            </a:endParaRPr>
          </a:p>
        </p:txBody>
      </p:sp>
      <p:graphicFrame>
        <p:nvGraphicFramePr>
          <p:cNvPr id="10" name="表格 9"/>
          <p:cNvGraphicFramePr/>
          <p:nvPr>
            <p:custDataLst>
              <p:tags r:id="rId3"/>
            </p:custDataLst>
          </p:nvPr>
        </p:nvGraphicFramePr>
        <p:xfrm>
          <a:off x="1179195" y="1752454"/>
          <a:ext cx="10480894" cy="277692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49300"/>
                <a:gridCol w="2635250"/>
                <a:gridCol w="2008505"/>
                <a:gridCol w="2237959"/>
                <a:gridCol w="2849880"/>
              </a:tblGrid>
              <a:tr h="86360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b="1"/>
                        <a:t>序号</a:t>
                      </a:r>
                      <a:endParaRPr lang="en-US" altLang="en-US" b="1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b="1"/>
                        <a:t>项目名称</a:t>
                      </a:r>
                      <a:endParaRPr lang="en-US" altLang="en-US" b="1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b="1"/>
                        <a:t>服务内容</a:t>
                      </a:r>
                      <a:endParaRPr lang="en-US" altLang="en-US" b="1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b="1"/>
                        <a:t>最高限价（万元）</a:t>
                      </a:r>
                      <a:endParaRPr lang="en-US" altLang="en-US" b="1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b="1"/>
                        <a:t>投标报价（万元）</a:t>
                      </a:r>
                      <a:endParaRPr lang="en-US" altLang="en-US" b="1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75759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en-US" altLang="en-US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en-US" altLang="en-US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/>
                        <a:t> </a:t>
                      </a:r>
                      <a:endParaRPr lang="en-US" altLang="en-US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/>
                        <a:t> </a:t>
                      </a:r>
                      <a:endParaRPr lang="en-US" altLang="en-US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/>
                        <a:t> </a:t>
                      </a:r>
                      <a:endParaRPr lang="en-US" altLang="en-US"/>
                    </a:p>
                    <a:p>
                      <a:pPr indent="0">
                        <a:buNone/>
                      </a:pPr>
                      <a:r>
                        <a:rPr lang="en-US"/>
                        <a:t> </a:t>
                      </a:r>
                      <a:endParaRPr lang="en-US" altLang="en-US"/>
                    </a:p>
                  </a:txBody>
                  <a:tcPr marL="9525" marR="9525" marT="9525" marB="9525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7565">
                <a:tc gridSpan="5"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/>
                        <a:t>合计：（大写）</a:t>
                      </a:r>
                      <a:endParaRPr lang="en-US" altLang="en-US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custDataLst>
      <p:tags r:id="rId4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六、报价依据</a:t>
            </a:r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TABLE_BEAUTIFY" val="smartTable{786d6b7c-0c32-44fc-9225-0e5e1cf52796}"/>
</p:tagLst>
</file>

<file path=ppt/tags/tag75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8.xml><?xml version="1.0" encoding="utf-8"?>
<p:tagLst xmlns:p="http://schemas.openxmlformats.org/presentationml/2006/main">
  <p:tag name="COMMONDATA" val="eyJoZGlkIjoiNzc1MzVjMWYzNWZlZmM2MjNlYjU1YTQ5ZDI4NWMzZTMifQ=="/>
  <p:tag name="KSO_WPP_MARK_KEY" val="e2cf0ae9-1042-403d-abe0-0046867fca38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/>
            </a:gs>
            <a:gs pos="100000">
              <a:schemeClr val="phClr">
                <a:lumMod val="85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161</Words>
  <Application>WPS 演示</Application>
  <PresentationFormat>宽屏</PresentationFormat>
  <Paragraphs>49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7" baseType="lpstr">
      <vt:lpstr>Arial</vt:lpstr>
      <vt:lpstr>宋体</vt:lpstr>
      <vt:lpstr>Wingdings</vt:lpstr>
      <vt:lpstr>Wingdings</vt:lpstr>
      <vt:lpstr>微软雅黑</vt:lpstr>
      <vt:lpstr>方正粗黑宋简体</vt:lpstr>
      <vt:lpstr>仿宋</vt:lpstr>
      <vt:lpstr>Arial Unicode MS</vt:lpstr>
      <vt:lpstr>Calibri</vt:lpstr>
      <vt:lpstr>Office 主题​​</vt:lpstr>
      <vt:lpstr>PowerPoint 演示文稿</vt:lpstr>
      <vt:lpstr>一、公司介绍及履约能力</vt:lpstr>
      <vt:lpstr>二、专业技术团队能力</vt:lpstr>
      <vt:lpstr>三、服务方案介绍</vt:lpstr>
      <vt:lpstr> 四、同类业绩介绍 </vt:lpstr>
      <vt:lpstr>五、报价表</vt:lpstr>
      <vt:lpstr> 六、报价依据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G</cp:lastModifiedBy>
  <cp:revision>207</cp:revision>
  <dcterms:created xsi:type="dcterms:W3CDTF">2019-06-19T02:08:00Z</dcterms:created>
  <dcterms:modified xsi:type="dcterms:W3CDTF">2024-01-16T12:38:43Z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2052-12.1.0.16120</vt:lpwstr>
  </property>
  <property fmtid="{D5CDD505-2E9C-101B-9397-08002B2CF9AE}" pid="3" name="ICV">
    <vt:lpwstr>A3C9A06D96424F87A7059C6B3335366D_13</vt:lpwstr>
  </property>
</Properties>
</file>